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9" r:id="rId4"/>
    <p:sldId id="258" r:id="rId5"/>
  </p:sldIdLst>
  <p:sldSz cx="9144000" cy="6858000" type="letter"/>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ria" initials="D" lastIdx="1" clrIdx="0">
    <p:extLst>
      <p:ext uri="{19B8F6BF-5375-455C-9EA6-DF929625EA0E}">
        <p15:presenceInfo xmlns:p15="http://schemas.microsoft.com/office/powerpoint/2012/main" userId="S-1-5-21-1275529143-2350230635-1584903889-160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1" autoAdjust="0"/>
    <p:restoredTop sz="94660"/>
  </p:normalViewPr>
  <p:slideViewPr>
    <p:cSldViewPr snapToGrid="0">
      <p:cViewPr varScale="1">
        <p:scale>
          <a:sx n="87" d="100"/>
          <a:sy n="87" d="100"/>
        </p:scale>
        <p:origin x="810" y="7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commentAuthors" Target="commentAuthors.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18DE3CD-0810-417E-9CB3-20D776ACBEF8}" type="datetimeFigureOut">
              <a:rPr lang="en-CA" smtClean="0"/>
              <a:t>2023-06-02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10A9D00-28DF-4CC2-8D44-36D4B4D6F00E}" type="slidenum">
              <a:rPr lang="en-CA" smtClean="0"/>
              <a:t>‹#›</a:t>
            </a:fld>
            <a:endParaRPr lang="en-CA"/>
          </a:p>
        </p:txBody>
      </p:sp>
    </p:spTree>
    <p:extLst>
      <p:ext uri="{BB962C8B-B14F-4D97-AF65-F5344CB8AC3E}">
        <p14:creationId xmlns:p14="http://schemas.microsoft.com/office/powerpoint/2010/main" val="27433660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8DE3CD-0810-417E-9CB3-20D776ACBEF8}" type="datetimeFigureOut">
              <a:rPr lang="en-CA" smtClean="0"/>
              <a:t>2023-06-02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10A9D00-28DF-4CC2-8D44-36D4B4D6F00E}" type="slidenum">
              <a:rPr lang="en-CA" smtClean="0"/>
              <a:t>‹#›</a:t>
            </a:fld>
            <a:endParaRPr lang="en-CA"/>
          </a:p>
        </p:txBody>
      </p:sp>
    </p:spTree>
    <p:extLst>
      <p:ext uri="{BB962C8B-B14F-4D97-AF65-F5344CB8AC3E}">
        <p14:creationId xmlns:p14="http://schemas.microsoft.com/office/powerpoint/2010/main" val="2357975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8DE3CD-0810-417E-9CB3-20D776ACBEF8}" type="datetimeFigureOut">
              <a:rPr lang="en-CA" smtClean="0"/>
              <a:t>2023-06-02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10A9D00-28DF-4CC2-8D44-36D4B4D6F00E}" type="slidenum">
              <a:rPr lang="en-CA" smtClean="0"/>
              <a:t>‹#›</a:t>
            </a:fld>
            <a:endParaRPr lang="en-CA"/>
          </a:p>
        </p:txBody>
      </p:sp>
    </p:spTree>
    <p:extLst>
      <p:ext uri="{BB962C8B-B14F-4D97-AF65-F5344CB8AC3E}">
        <p14:creationId xmlns:p14="http://schemas.microsoft.com/office/powerpoint/2010/main" val="29339083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8DE3CD-0810-417E-9CB3-20D776ACBEF8}" type="datetimeFigureOut">
              <a:rPr lang="en-CA" smtClean="0"/>
              <a:t>2023-06-02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10A9D00-28DF-4CC2-8D44-36D4B4D6F00E}" type="slidenum">
              <a:rPr lang="en-CA" smtClean="0"/>
              <a:t>‹#›</a:t>
            </a:fld>
            <a:endParaRPr lang="en-CA"/>
          </a:p>
        </p:txBody>
      </p:sp>
    </p:spTree>
    <p:extLst>
      <p:ext uri="{BB962C8B-B14F-4D97-AF65-F5344CB8AC3E}">
        <p14:creationId xmlns:p14="http://schemas.microsoft.com/office/powerpoint/2010/main" val="31387058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8DE3CD-0810-417E-9CB3-20D776ACBEF8}" type="datetimeFigureOut">
              <a:rPr lang="en-CA" smtClean="0"/>
              <a:t>2023-06-02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10A9D00-28DF-4CC2-8D44-36D4B4D6F00E}" type="slidenum">
              <a:rPr lang="en-CA" smtClean="0"/>
              <a:t>‹#›</a:t>
            </a:fld>
            <a:endParaRPr lang="en-CA"/>
          </a:p>
        </p:txBody>
      </p:sp>
    </p:spTree>
    <p:extLst>
      <p:ext uri="{BB962C8B-B14F-4D97-AF65-F5344CB8AC3E}">
        <p14:creationId xmlns:p14="http://schemas.microsoft.com/office/powerpoint/2010/main" val="4826356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18DE3CD-0810-417E-9CB3-20D776ACBEF8}" type="datetimeFigureOut">
              <a:rPr lang="en-CA" smtClean="0"/>
              <a:t>2023-06-02</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D10A9D00-28DF-4CC2-8D44-36D4B4D6F00E}" type="slidenum">
              <a:rPr lang="en-CA" smtClean="0"/>
              <a:t>‹#›</a:t>
            </a:fld>
            <a:endParaRPr lang="en-CA"/>
          </a:p>
        </p:txBody>
      </p:sp>
    </p:spTree>
    <p:extLst>
      <p:ext uri="{BB962C8B-B14F-4D97-AF65-F5344CB8AC3E}">
        <p14:creationId xmlns:p14="http://schemas.microsoft.com/office/powerpoint/2010/main" val="33226692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18DE3CD-0810-417E-9CB3-20D776ACBEF8}" type="datetimeFigureOut">
              <a:rPr lang="en-CA" smtClean="0"/>
              <a:t>2023-06-02</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D10A9D00-28DF-4CC2-8D44-36D4B4D6F00E}" type="slidenum">
              <a:rPr lang="en-CA" smtClean="0"/>
              <a:t>‹#›</a:t>
            </a:fld>
            <a:endParaRPr lang="en-CA"/>
          </a:p>
        </p:txBody>
      </p:sp>
    </p:spTree>
    <p:extLst>
      <p:ext uri="{BB962C8B-B14F-4D97-AF65-F5344CB8AC3E}">
        <p14:creationId xmlns:p14="http://schemas.microsoft.com/office/powerpoint/2010/main" val="690888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18DE3CD-0810-417E-9CB3-20D776ACBEF8}" type="datetimeFigureOut">
              <a:rPr lang="en-CA" smtClean="0"/>
              <a:t>2023-06-02</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D10A9D00-28DF-4CC2-8D44-36D4B4D6F00E}" type="slidenum">
              <a:rPr lang="en-CA" smtClean="0"/>
              <a:t>‹#›</a:t>
            </a:fld>
            <a:endParaRPr lang="en-CA"/>
          </a:p>
        </p:txBody>
      </p:sp>
    </p:spTree>
    <p:extLst>
      <p:ext uri="{BB962C8B-B14F-4D97-AF65-F5344CB8AC3E}">
        <p14:creationId xmlns:p14="http://schemas.microsoft.com/office/powerpoint/2010/main" val="34742681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8DE3CD-0810-417E-9CB3-20D776ACBEF8}" type="datetimeFigureOut">
              <a:rPr lang="en-CA" smtClean="0"/>
              <a:t>2023-06-02</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D10A9D00-28DF-4CC2-8D44-36D4B4D6F00E}" type="slidenum">
              <a:rPr lang="en-CA" smtClean="0"/>
              <a:t>‹#›</a:t>
            </a:fld>
            <a:endParaRPr lang="en-CA"/>
          </a:p>
        </p:txBody>
      </p:sp>
    </p:spTree>
    <p:extLst>
      <p:ext uri="{BB962C8B-B14F-4D97-AF65-F5344CB8AC3E}">
        <p14:creationId xmlns:p14="http://schemas.microsoft.com/office/powerpoint/2010/main" val="238185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8DE3CD-0810-417E-9CB3-20D776ACBEF8}" type="datetimeFigureOut">
              <a:rPr lang="en-CA" smtClean="0"/>
              <a:t>2023-06-02</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D10A9D00-28DF-4CC2-8D44-36D4B4D6F00E}" type="slidenum">
              <a:rPr lang="en-CA" smtClean="0"/>
              <a:t>‹#›</a:t>
            </a:fld>
            <a:endParaRPr lang="en-CA"/>
          </a:p>
        </p:txBody>
      </p:sp>
    </p:spTree>
    <p:extLst>
      <p:ext uri="{BB962C8B-B14F-4D97-AF65-F5344CB8AC3E}">
        <p14:creationId xmlns:p14="http://schemas.microsoft.com/office/powerpoint/2010/main" val="2133104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8DE3CD-0810-417E-9CB3-20D776ACBEF8}" type="datetimeFigureOut">
              <a:rPr lang="en-CA" smtClean="0"/>
              <a:t>2023-06-02</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D10A9D00-28DF-4CC2-8D44-36D4B4D6F00E}" type="slidenum">
              <a:rPr lang="en-CA" smtClean="0"/>
              <a:t>‹#›</a:t>
            </a:fld>
            <a:endParaRPr lang="en-CA"/>
          </a:p>
        </p:txBody>
      </p:sp>
    </p:spTree>
    <p:extLst>
      <p:ext uri="{BB962C8B-B14F-4D97-AF65-F5344CB8AC3E}">
        <p14:creationId xmlns:p14="http://schemas.microsoft.com/office/powerpoint/2010/main" val="32720865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8DE3CD-0810-417E-9CB3-20D776ACBEF8}" type="datetimeFigureOut">
              <a:rPr lang="en-CA" smtClean="0"/>
              <a:t>2023-06-02</a:t>
            </a:fld>
            <a:endParaRPr lang="en-CA"/>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0A9D00-28DF-4CC2-8D44-36D4B4D6F00E}" type="slidenum">
              <a:rPr lang="en-CA" smtClean="0"/>
              <a:t>‹#›</a:t>
            </a:fld>
            <a:endParaRPr lang="en-CA"/>
          </a:p>
        </p:txBody>
      </p:sp>
    </p:spTree>
    <p:extLst>
      <p:ext uri="{BB962C8B-B14F-4D97-AF65-F5344CB8AC3E}">
        <p14:creationId xmlns:p14="http://schemas.microsoft.com/office/powerpoint/2010/main" val="18253469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hyperlink" Target="mailto:info@silverstreakboats.com" TargetMode="External"/><Relationship Id="rId3" Type="http://schemas.openxmlformats.org/officeDocument/2006/relationships/image" Target="../media/image4.jpeg"/><Relationship Id="rId7" Type="http://schemas.openxmlformats.org/officeDocument/2006/relationships/image" Target="../media/image1.jpeg"/><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image" Target="../media/image7.jpg"/><Relationship Id="rId5" Type="http://schemas.openxmlformats.org/officeDocument/2006/relationships/image" Target="../media/image6.jpg"/><Relationship Id="rId10" Type="http://schemas.openxmlformats.org/officeDocument/2006/relationships/image" Target="../media/image8.png"/><Relationship Id="rId4" Type="http://schemas.openxmlformats.org/officeDocument/2006/relationships/image" Target="../media/image5.jpeg"/><Relationship Id="rId9" Type="http://schemas.openxmlformats.org/officeDocument/2006/relationships/hyperlink" Target="http://www.silverstreakboats.com/"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g"/><Relationship Id="rId7" Type="http://schemas.openxmlformats.org/officeDocument/2006/relationships/image" Target="../media/image14.jp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 Id="rId9"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7E2D4A70-C860-685F-CA27-C88EBF7E77D7}"/>
              </a:ext>
            </a:extLst>
          </p:cNvPr>
          <p:cNvSpPr/>
          <p:nvPr/>
        </p:nvSpPr>
        <p:spPr>
          <a:xfrm>
            <a:off x="264920" y="230736"/>
            <a:ext cx="8579977" cy="6452075"/>
          </a:xfrm>
          <a:prstGeom prst="roundRect">
            <a:avLst>
              <a:gd name="adj" fmla="val 6193"/>
            </a:avLst>
          </a:prstGeom>
          <a:solidFill>
            <a:srgbClr val="FF0000"/>
          </a:solidFill>
          <a:ln>
            <a:solidFill>
              <a:schemeClr val="tx1"/>
            </a:solidFill>
          </a:ln>
        </p:spPr>
        <p:style>
          <a:lnRef idx="3">
            <a:schemeClr val="lt1"/>
          </a:lnRef>
          <a:fillRef idx="1">
            <a:schemeClr val="accent2"/>
          </a:fillRef>
          <a:effectRef idx="1">
            <a:schemeClr val="accent2"/>
          </a:effectRef>
          <a:fontRef idx="minor">
            <a:schemeClr val="lt1"/>
          </a:fontRef>
        </p:style>
        <p:txBody>
          <a:bodyPr rtlCol="0" anchor="t"/>
          <a:lstStyle/>
          <a:p>
            <a:pPr algn="ctr"/>
            <a:r>
              <a:rPr lang="en-CA" sz="11000" dirty="0">
                <a:solidFill>
                  <a:schemeClr val="bg1"/>
                </a:solidFill>
                <a:latin typeface="Halvett" panose="00000700000000000000" pitchFamily="2" charset="0"/>
              </a:rPr>
              <a:t>FOR SALE</a:t>
            </a:r>
            <a:endParaRPr lang="en-CA" sz="3200" dirty="0">
              <a:solidFill>
                <a:schemeClr val="bg1"/>
              </a:solidFill>
              <a:latin typeface="Halvett" panose="00000700000000000000" pitchFamily="2" charset="0"/>
            </a:endParaRPr>
          </a:p>
        </p:txBody>
      </p:sp>
      <p:sp>
        <p:nvSpPr>
          <p:cNvPr id="3" name="Rectangle: Rounded Corners 2">
            <a:extLst>
              <a:ext uri="{FF2B5EF4-FFF2-40B4-BE49-F238E27FC236}">
                <a16:creationId xmlns:a16="http://schemas.microsoft.com/office/drawing/2014/main" id="{37190A04-C1A5-5930-F04E-821F45DED9B1}"/>
              </a:ext>
            </a:extLst>
          </p:cNvPr>
          <p:cNvSpPr/>
          <p:nvPr/>
        </p:nvSpPr>
        <p:spPr>
          <a:xfrm>
            <a:off x="478564" y="2008263"/>
            <a:ext cx="8109959" cy="4443812"/>
          </a:xfrm>
          <a:prstGeom prst="roundRect">
            <a:avLst>
              <a:gd name="adj" fmla="val 6193"/>
            </a:avLst>
          </a:prstGeom>
          <a:solidFill>
            <a:schemeClr val="bg1"/>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CA" sz="5400" dirty="0">
                <a:solidFill>
                  <a:srgbClr val="0070C0"/>
                </a:solidFill>
                <a:latin typeface="Halvett" panose="00000700000000000000" pitchFamily="2" charset="0"/>
              </a:rPr>
              <a:t>18’-0 RACE ROCKS HT</a:t>
            </a:r>
          </a:p>
          <a:p>
            <a:pPr algn="ctr"/>
            <a:r>
              <a:rPr lang="en-CA" sz="3200" dirty="0">
                <a:solidFill>
                  <a:srgbClr val="0070C0"/>
                </a:solidFill>
                <a:latin typeface="Halvett" panose="00000700000000000000" pitchFamily="2" charset="0"/>
              </a:rPr>
              <a:t>ON ROAD RUNNER TRAILER</a:t>
            </a:r>
          </a:p>
          <a:p>
            <a:pPr algn="ctr"/>
            <a:endParaRPr lang="en-CA" sz="3200" dirty="0">
              <a:solidFill>
                <a:schemeClr val="tx1"/>
              </a:solidFill>
              <a:latin typeface="Halvett" panose="00000700000000000000" pitchFamily="2" charset="0"/>
            </a:endParaRPr>
          </a:p>
          <a:p>
            <a:pPr algn="ctr"/>
            <a:r>
              <a:rPr lang="en-CA" sz="2800" dirty="0">
                <a:solidFill>
                  <a:schemeClr val="tx1"/>
                </a:solidFill>
                <a:latin typeface="Halvett" panose="00000700000000000000" pitchFamily="2" charset="0"/>
              </a:rPr>
              <a:t>CALL or EMAIL FOR PRICING</a:t>
            </a:r>
          </a:p>
          <a:p>
            <a:pPr algn="ctr"/>
            <a:endParaRPr lang="en-CA" sz="2800" dirty="0">
              <a:solidFill>
                <a:schemeClr val="tx1"/>
              </a:solidFill>
              <a:latin typeface="Halvett" panose="00000700000000000000" pitchFamily="2" charset="0"/>
            </a:endParaRPr>
          </a:p>
          <a:p>
            <a:pPr algn="ctr"/>
            <a:r>
              <a:rPr lang="en-CA" sz="2800" dirty="0">
                <a:solidFill>
                  <a:schemeClr val="tx1"/>
                </a:solidFill>
                <a:latin typeface="Halvett" panose="00000700000000000000" pitchFamily="2" charset="0"/>
              </a:rPr>
              <a:t>TEL: 250-642-5300 ext. 103</a:t>
            </a:r>
          </a:p>
          <a:p>
            <a:pPr algn="ctr"/>
            <a:r>
              <a:rPr lang="en-CA" sz="2800" dirty="0">
                <a:solidFill>
                  <a:schemeClr val="tx1"/>
                </a:solidFill>
                <a:latin typeface="Halvett" panose="00000700000000000000" pitchFamily="2" charset="0"/>
              </a:rPr>
              <a:t>info@silverstreakboats.com</a:t>
            </a:r>
          </a:p>
        </p:txBody>
      </p:sp>
    </p:spTree>
    <p:extLst>
      <p:ext uri="{BB962C8B-B14F-4D97-AF65-F5344CB8AC3E}">
        <p14:creationId xmlns:p14="http://schemas.microsoft.com/office/powerpoint/2010/main" val="30025798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ogo-silverstreak">
            <a:extLst>
              <a:ext uri="{FF2B5EF4-FFF2-40B4-BE49-F238E27FC236}">
                <a16:creationId xmlns:a16="http://schemas.microsoft.com/office/drawing/2014/main" id="{2D85F7DB-2D6B-B960-6874-A2103F4C74DD}"/>
              </a:ext>
            </a:extLst>
          </p:cNvPr>
          <p:cNvPicPr>
            <a:picLocks noChangeAspect="1"/>
          </p:cNvPicPr>
          <p:nvPr/>
        </p:nvPicPr>
        <p:blipFill>
          <a:blip r:embed="rId2" cstate="print"/>
          <a:srcRect/>
          <a:stretch>
            <a:fillRect/>
          </a:stretch>
        </p:blipFill>
        <p:spPr bwMode="auto">
          <a:xfrm>
            <a:off x="1125554" y="163513"/>
            <a:ext cx="2752633" cy="483890"/>
          </a:xfrm>
          <a:prstGeom prst="rect">
            <a:avLst/>
          </a:prstGeom>
          <a:noFill/>
          <a:ln w="9525">
            <a:noFill/>
            <a:miter lim="800000"/>
            <a:headEnd/>
            <a:tailEnd/>
          </a:ln>
        </p:spPr>
      </p:pic>
      <p:pic>
        <p:nvPicPr>
          <p:cNvPr id="4" name="Picture 3">
            <a:extLst>
              <a:ext uri="{FF2B5EF4-FFF2-40B4-BE49-F238E27FC236}">
                <a16:creationId xmlns:a16="http://schemas.microsoft.com/office/drawing/2014/main" id="{7BE32954-A84A-0E13-971E-F8ECBED3D41B}"/>
              </a:ext>
            </a:extLst>
          </p:cNvPr>
          <p:cNvPicPr>
            <a:picLocks noChangeAspect="1"/>
          </p:cNvPicPr>
          <p:nvPr/>
        </p:nvPicPr>
        <p:blipFill>
          <a:blip r:embed="rId3" cstate="print"/>
          <a:stretch>
            <a:fillRect/>
          </a:stretch>
        </p:blipFill>
        <p:spPr>
          <a:xfrm>
            <a:off x="3073054" y="5286601"/>
            <a:ext cx="1251017" cy="549562"/>
          </a:xfrm>
          <a:prstGeom prst="rect">
            <a:avLst/>
          </a:prstGeom>
        </p:spPr>
      </p:pic>
      <p:sp>
        <p:nvSpPr>
          <p:cNvPr id="5" name="Title 4">
            <a:extLst>
              <a:ext uri="{FF2B5EF4-FFF2-40B4-BE49-F238E27FC236}">
                <a16:creationId xmlns:a16="http://schemas.microsoft.com/office/drawing/2014/main" id="{486EF78F-542A-699E-D57F-82DC9DEF9AB4}"/>
              </a:ext>
            </a:extLst>
          </p:cNvPr>
          <p:cNvSpPr>
            <a:spLocks noGrp="1"/>
          </p:cNvSpPr>
          <p:nvPr>
            <p:ph type="title" idx="4294967295"/>
          </p:nvPr>
        </p:nvSpPr>
        <p:spPr>
          <a:xfrm>
            <a:off x="252760" y="699039"/>
            <a:ext cx="4289173" cy="483891"/>
          </a:xfrm>
        </p:spPr>
        <p:txBody>
          <a:bodyPr>
            <a:normAutofit/>
          </a:bodyPr>
          <a:lstStyle/>
          <a:p>
            <a:pPr algn="ctr"/>
            <a:r>
              <a:rPr lang="en-US" sz="2800" b="1" dirty="0">
                <a:solidFill>
                  <a:srgbClr val="0070C0"/>
                </a:solidFill>
                <a:latin typeface="Cambria" panose="02040503050406030204" pitchFamily="18" charset="0"/>
                <a:ea typeface="Cambria" panose="02040503050406030204" pitchFamily="18" charset="0"/>
              </a:rPr>
              <a:t>18’-0 RACE ROCKS HT</a:t>
            </a:r>
            <a:endParaRPr lang="en-CA" sz="2800" b="1" dirty="0">
              <a:solidFill>
                <a:srgbClr val="0070C0"/>
              </a:solidFill>
              <a:latin typeface="Cambria" panose="02040503050406030204" pitchFamily="18" charset="0"/>
              <a:ea typeface="Cambria" panose="02040503050406030204" pitchFamily="18" charset="0"/>
            </a:endParaRPr>
          </a:p>
        </p:txBody>
      </p:sp>
      <p:sp>
        <p:nvSpPr>
          <p:cNvPr id="8" name="Text Placeholder 7">
            <a:extLst>
              <a:ext uri="{FF2B5EF4-FFF2-40B4-BE49-F238E27FC236}">
                <a16:creationId xmlns:a16="http://schemas.microsoft.com/office/drawing/2014/main" id="{BCABBC6B-6EA5-B444-EABC-5E44E0BFEF63}"/>
              </a:ext>
            </a:extLst>
          </p:cNvPr>
          <p:cNvSpPr>
            <a:spLocks noGrp="1"/>
          </p:cNvSpPr>
          <p:nvPr>
            <p:ph type="body" sz="quarter" idx="4294967295"/>
          </p:nvPr>
        </p:nvSpPr>
        <p:spPr>
          <a:xfrm>
            <a:off x="4704028" y="163514"/>
            <a:ext cx="4119293" cy="1357174"/>
          </a:xfrm>
          <a:solidFill>
            <a:schemeClr val="accent4">
              <a:lumMod val="20000"/>
              <a:lumOff val="80000"/>
            </a:schemeClr>
          </a:solidFill>
        </p:spPr>
        <p:txBody>
          <a:bodyPr>
            <a:noAutofit/>
          </a:bodyPr>
          <a:lstStyle/>
          <a:p>
            <a:pPr marL="0" indent="0" algn="ctr">
              <a:buNone/>
            </a:pPr>
            <a:r>
              <a:rPr lang="en-US" sz="1200" b="1" dirty="0"/>
              <a:t>Go fishing in style on this Race Rocks Hard Top! </a:t>
            </a:r>
          </a:p>
          <a:p>
            <a:pPr marL="0" indent="0" algn="ctr">
              <a:spcBef>
                <a:spcPts val="300"/>
              </a:spcBef>
              <a:buNone/>
            </a:pPr>
            <a:r>
              <a:rPr lang="en-US" sz="1200" dirty="0"/>
              <a:t>The sidesteps make it easy to get in and out. Interior and cockpit lights for the early morning starts.  Comfy swivel seats and cushions for the chilly days. Crab traps are easily stored in the self-bailing recessed bow compartment. </a:t>
            </a:r>
          </a:p>
          <a:p>
            <a:pPr marL="0" indent="0" algn="ctr">
              <a:spcBef>
                <a:spcPts val="300"/>
              </a:spcBef>
              <a:buNone/>
            </a:pPr>
            <a:r>
              <a:rPr lang="en-US" sz="1200" dirty="0"/>
              <a:t>Add a </a:t>
            </a:r>
            <a:r>
              <a:rPr lang="en-US" sz="1200" dirty="0" err="1"/>
              <a:t>chartplotter</a:t>
            </a:r>
            <a:r>
              <a:rPr lang="en-US" sz="1200" dirty="0"/>
              <a:t>, downriggers, power &amp; controls, give it all a twirl, and this boat is raring to go!</a:t>
            </a:r>
          </a:p>
        </p:txBody>
      </p:sp>
      <p:sp>
        <p:nvSpPr>
          <p:cNvPr id="16" name="Content Placeholder 15">
            <a:extLst>
              <a:ext uri="{FF2B5EF4-FFF2-40B4-BE49-F238E27FC236}">
                <a16:creationId xmlns:a16="http://schemas.microsoft.com/office/drawing/2014/main" id="{F11EBB63-0863-15D0-5584-4E0455204379}"/>
              </a:ext>
            </a:extLst>
          </p:cNvPr>
          <p:cNvSpPr>
            <a:spLocks noGrp="1"/>
          </p:cNvSpPr>
          <p:nvPr>
            <p:ph sz="half" idx="4294967295"/>
          </p:nvPr>
        </p:nvSpPr>
        <p:spPr>
          <a:xfrm>
            <a:off x="375100" y="1146544"/>
            <a:ext cx="3948971" cy="5531993"/>
          </a:xfrm>
        </p:spPr>
        <p:txBody>
          <a:bodyPr>
            <a:noAutofit/>
          </a:bodyPr>
          <a:lstStyle/>
          <a:p>
            <a:pPr marL="0" indent="0" algn="ctr">
              <a:lnSpc>
                <a:spcPct val="110000"/>
              </a:lnSpc>
              <a:spcBef>
                <a:spcPts val="0"/>
              </a:spcBef>
              <a:buNone/>
            </a:pPr>
            <a:r>
              <a:rPr lang="en-US" sz="900" b="1" u="sng" dirty="0"/>
              <a:t>Standard Features</a:t>
            </a:r>
            <a:endParaRPr lang="en-US" sz="900" b="1" dirty="0"/>
          </a:p>
          <a:p>
            <a:pPr marL="92075" indent="-92075">
              <a:lnSpc>
                <a:spcPct val="110000"/>
              </a:lnSpc>
              <a:spcBef>
                <a:spcPts val="0"/>
              </a:spcBef>
            </a:pPr>
            <a:r>
              <a:rPr lang="en-US" sz="900" dirty="0"/>
              <a:t>3/16" (5086) 6'-0" bottom with a 16° deadrise &amp; full reverse chine</a:t>
            </a:r>
          </a:p>
          <a:p>
            <a:pPr marL="92075" indent="-92075">
              <a:lnSpc>
                <a:spcPct val="110000"/>
              </a:lnSpc>
              <a:spcBef>
                <a:spcPts val="0"/>
              </a:spcBef>
            </a:pPr>
            <a:r>
              <a:rPr lang="en-US" sz="900" dirty="0"/>
              <a:t>1/8" (5052) 30" sides  with press bent stiffeners</a:t>
            </a:r>
          </a:p>
          <a:p>
            <a:pPr marL="92075" indent="-92075">
              <a:lnSpc>
                <a:spcPct val="110000"/>
              </a:lnSpc>
              <a:spcBef>
                <a:spcPts val="0"/>
              </a:spcBef>
            </a:pPr>
            <a:r>
              <a:rPr lang="en-US" sz="900" dirty="0"/>
              <a:t>Fully welded hard-top with 2-piece aluminum-framed aft-leaning windshield &amp; (2) aluminum-framed sliding side windows </a:t>
            </a:r>
          </a:p>
          <a:p>
            <a:pPr marL="92075" indent="-92075">
              <a:lnSpc>
                <a:spcPct val="110000"/>
              </a:lnSpc>
              <a:spcBef>
                <a:spcPts val="0"/>
              </a:spcBef>
            </a:pPr>
            <a:r>
              <a:rPr lang="en-US" sz="900" dirty="0"/>
              <a:t>6-way fused switch panel on dashboard</a:t>
            </a:r>
          </a:p>
          <a:p>
            <a:pPr marL="92075" indent="-92075">
              <a:lnSpc>
                <a:spcPct val="110000"/>
              </a:lnSpc>
              <a:spcBef>
                <a:spcPts val="0"/>
              </a:spcBef>
            </a:pPr>
            <a:r>
              <a:rPr lang="en-US" sz="900" dirty="0"/>
              <a:t>8" welded aluminum cleats (x5)</a:t>
            </a:r>
          </a:p>
          <a:p>
            <a:pPr marL="92075" indent="-92075">
              <a:lnSpc>
                <a:spcPct val="110000"/>
              </a:lnSpc>
              <a:spcBef>
                <a:spcPts val="0"/>
              </a:spcBef>
            </a:pPr>
            <a:r>
              <a:rPr lang="en-US" sz="900" dirty="0"/>
              <a:t>Battery - single SRM 24 battery including wiring, breaker &amp; box</a:t>
            </a:r>
          </a:p>
          <a:p>
            <a:pPr marL="92075" indent="-92075">
              <a:lnSpc>
                <a:spcPct val="110000"/>
              </a:lnSpc>
              <a:spcBef>
                <a:spcPts val="0"/>
              </a:spcBef>
            </a:pPr>
            <a:r>
              <a:rPr lang="en-US" sz="900" dirty="0"/>
              <a:t>Bow railing - low profile</a:t>
            </a:r>
          </a:p>
          <a:p>
            <a:pPr marL="92075" indent="-92075">
              <a:lnSpc>
                <a:spcPct val="110000"/>
              </a:lnSpc>
              <a:spcBef>
                <a:spcPts val="0"/>
              </a:spcBef>
            </a:pPr>
            <a:r>
              <a:rPr lang="en-US" sz="900" dirty="0"/>
              <a:t>Bow storage (open with sill)</a:t>
            </a:r>
          </a:p>
          <a:p>
            <a:pPr marL="92075" indent="-92075">
              <a:lnSpc>
                <a:spcPct val="110000"/>
              </a:lnSpc>
              <a:spcBef>
                <a:spcPts val="0"/>
              </a:spcBef>
            </a:pPr>
            <a:r>
              <a:rPr lang="en-US" sz="900" dirty="0"/>
              <a:t>Bilge pump - 500 GPH pump – automatic</a:t>
            </a:r>
          </a:p>
          <a:p>
            <a:pPr marL="92075" indent="-92075">
              <a:lnSpc>
                <a:spcPct val="110000"/>
              </a:lnSpc>
              <a:spcBef>
                <a:spcPts val="0"/>
              </a:spcBef>
            </a:pPr>
            <a:r>
              <a:rPr lang="en-US" sz="900" dirty="0"/>
              <a:t>Brackets for transducer &amp; sacrificial anode (aluminum anode)</a:t>
            </a:r>
          </a:p>
          <a:p>
            <a:pPr marL="92075" indent="-92075">
              <a:lnSpc>
                <a:spcPct val="110000"/>
              </a:lnSpc>
              <a:spcBef>
                <a:spcPts val="0"/>
              </a:spcBef>
            </a:pPr>
            <a:r>
              <a:rPr lang="en-US" sz="900" dirty="0"/>
              <a:t>Chines &amp; gunnels fully welded</a:t>
            </a:r>
          </a:p>
          <a:p>
            <a:pPr marL="92075" indent="-92075">
              <a:lnSpc>
                <a:spcPct val="110000"/>
              </a:lnSpc>
              <a:spcBef>
                <a:spcPts val="0"/>
              </a:spcBef>
            </a:pPr>
            <a:r>
              <a:rPr lang="en-US" sz="900" dirty="0"/>
              <a:t>Cup holders (x2)</a:t>
            </a:r>
          </a:p>
          <a:p>
            <a:pPr marL="92075" indent="-92075">
              <a:lnSpc>
                <a:spcPct val="110000"/>
              </a:lnSpc>
              <a:spcBef>
                <a:spcPts val="0"/>
              </a:spcBef>
            </a:pPr>
            <a:r>
              <a:rPr lang="en-US" sz="900" dirty="0"/>
              <a:t>Downrigger bracket pad mounts (welded) (x2)</a:t>
            </a:r>
          </a:p>
          <a:p>
            <a:pPr marL="92075" indent="-92075">
              <a:lnSpc>
                <a:spcPct val="110000"/>
              </a:lnSpc>
              <a:spcBef>
                <a:spcPts val="0"/>
              </a:spcBef>
            </a:pPr>
            <a:r>
              <a:rPr lang="en-US" sz="900" dirty="0"/>
              <a:t>Drain plugs (x3)</a:t>
            </a:r>
          </a:p>
          <a:p>
            <a:pPr marL="92075" indent="-92075">
              <a:lnSpc>
                <a:spcPct val="110000"/>
              </a:lnSpc>
              <a:spcBef>
                <a:spcPts val="0"/>
              </a:spcBef>
            </a:pPr>
            <a:r>
              <a:rPr lang="en-US" sz="900" dirty="0"/>
              <a:t>Electric wiper - heavy duty wiper with self-park &amp; switch (driver)</a:t>
            </a:r>
          </a:p>
          <a:p>
            <a:pPr marL="92075" indent="-92075">
              <a:lnSpc>
                <a:spcPct val="110000"/>
              </a:lnSpc>
              <a:spcBef>
                <a:spcPts val="0"/>
              </a:spcBef>
            </a:pPr>
            <a:r>
              <a:rPr lang="en-US" sz="900" dirty="0"/>
              <a:t>External motor bracket for single 25" shaft engine with auxiliary mount and full width platform </a:t>
            </a:r>
          </a:p>
          <a:p>
            <a:pPr marL="92075" indent="-92075">
              <a:lnSpc>
                <a:spcPct val="110000"/>
              </a:lnSpc>
              <a:spcBef>
                <a:spcPts val="0"/>
              </a:spcBef>
            </a:pPr>
            <a:r>
              <a:rPr lang="en-US" sz="900" dirty="0"/>
              <a:t>Fish box in rear gunnel with cutting board</a:t>
            </a:r>
          </a:p>
          <a:p>
            <a:pPr marL="92075" indent="-92075">
              <a:lnSpc>
                <a:spcPct val="110000"/>
              </a:lnSpc>
              <a:spcBef>
                <a:spcPts val="0"/>
              </a:spcBef>
            </a:pPr>
            <a:r>
              <a:rPr lang="en-US" sz="900" dirty="0"/>
              <a:t>Flotation - closed cell polyurethane spray foam under decks &amp; gunnels</a:t>
            </a:r>
          </a:p>
          <a:p>
            <a:pPr marL="92075" indent="-92075">
              <a:lnSpc>
                <a:spcPct val="110000"/>
              </a:lnSpc>
              <a:spcBef>
                <a:spcPts val="0"/>
              </a:spcBef>
            </a:pPr>
            <a:r>
              <a:rPr lang="en-US" sz="900" dirty="0"/>
              <a:t>Fuel tank (20 Imp Gal/90 L/24 US Gal) w/ fuel gauge - built in under deck, with filter </a:t>
            </a:r>
          </a:p>
          <a:p>
            <a:pPr marL="92075" indent="-92075">
              <a:lnSpc>
                <a:spcPct val="110000"/>
              </a:lnSpc>
              <a:spcBef>
                <a:spcPts val="0"/>
              </a:spcBef>
            </a:pPr>
            <a:r>
              <a:rPr lang="en-US" sz="900" dirty="0"/>
              <a:t>Fully welded aluminum cockpit deck with inspection hatches for fuel connections and wire ways</a:t>
            </a:r>
          </a:p>
          <a:p>
            <a:pPr marL="92075" indent="-92075">
              <a:lnSpc>
                <a:spcPct val="110000"/>
              </a:lnSpc>
              <a:spcBef>
                <a:spcPts val="0"/>
              </a:spcBef>
            </a:pPr>
            <a:r>
              <a:rPr lang="en-US" sz="900" dirty="0"/>
              <a:t>Glove box</a:t>
            </a:r>
          </a:p>
          <a:p>
            <a:pPr marL="92075" indent="-92075">
              <a:lnSpc>
                <a:spcPct val="110000"/>
              </a:lnSpc>
              <a:spcBef>
                <a:spcPts val="0"/>
              </a:spcBef>
            </a:pPr>
            <a:r>
              <a:rPr lang="en-US" sz="900" dirty="0"/>
              <a:t>Handrails - cabin top </a:t>
            </a:r>
          </a:p>
          <a:p>
            <a:pPr marL="92075" indent="-92075">
              <a:lnSpc>
                <a:spcPct val="110000"/>
              </a:lnSpc>
              <a:spcBef>
                <a:spcPts val="0"/>
              </a:spcBef>
            </a:pPr>
            <a:r>
              <a:rPr lang="en-US" sz="900" dirty="0"/>
              <a:t>Heavy duty custom hull graphic</a:t>
            </a:r>
          </a:p>
          <a:p>
            <a:pPr marL="92075" indent="-92075">
              <a:lnSpc>
                <a:spcPct val="110000"/>
              </a:lnSpc>
              <a:spcBef>
                <a:spcPts val="0"/>
              </a:spcBef>
            </a:pPr>
            <a:r>
              <a:rPr lang="en-US" sz="900" dirty="0"/>
              <a:t>Navigation lights (LED)</a:t>
            </a:r>
          </a:p>
          <a:p>
            <a:pPr marL="92075" indent="-92075">
              <a:lnSpc>
                <a:spcPct val="110000"/>
              </a:lnSpc>
              <a:spcBef>
                <a:spcPts val="0"/>
              </a:spcBef>
            </a:pPr>
            <a:r>
              <a:rPr lang="en-US" sz="900" dirty="0"/>
              <a:t>Non-skid paint on bow &amp; main deck</a:t>
            </a:r>
          </a:p>
          <a:p>
            <a:pPr marL="92075" indent="-92075">
              <a:lnSpc>
                <a:spcPct val="110000"/>
              </a:lnSpc>
              <a:spcBef>
                <a:spcPts val="0"/>
              </a:spcBef>
            </a:pPr>
            <a:r>
              <a:rPr lang="en-US" sz="900" dirty="0"/>
              <a:t>Passenger grab rail</a:t>
            </a:r>
          </a:p>
          <a:p>
            <a:pPr marL="92075" indent="-92075">
              <a:lnSpc>
                <a:spcPct val="110000"/>
              </a:lnSpc>
              <a:spcBef>
                <a:spcPts val="0"/>
              </a:spcBef>
            </a:pPr>
            <a:r>
              <a:rPr lang="en-US" sz="900" dirty="0"/>
              <a:t>Side storage trays - full length</a:t>
            </a:r>
          </a:p>
          <a:p>
            <a:pPr marL="92075" indent="-92075">
              <a:lnSpc>
                <a:spcPct val="110000"/>
              </a:lnSpc>
              <a:spcBef>
                <a:spcPts val="0"/>
              </a:spcBef>
            </a:pPr>
            <a:r>
              <a:rPr lang="en-US" sz="900" dirty="0"/>
              <a:t>Steering - Single engine - single station – rotary</a:t>
            </a:r>
          </a:p>
          <a:p>
            <a:pPr marL="92075" indent="-92075">
              <a:lnSpc>
                <a:spcPct val="110000"/>
              </a:lnSpc>
              <a:spcBef>
                <a:spcPts val="0"/>
              </a:spcBef>
            </a:pPr>
            <a:r>
              <a:rPr lang="en-US" sz="900" dirty="0"/>
              <a:t>Storage bench seats (vented) (30"x14"x14"), x2</a:t>
            </a:r>
          </a:p>
          <a:p>
            <a:pPr marL="92075" indent="-92075">
              <a:lnSpc>
                <a:spcPct val="110000"/>
              </a:lnSpc>
              <a:spcBef>
                <a:spcPts val="0"/>
              </a:spcBef>
            </a:pPr>
            <a:r>
              <a:rPr lang="en-US" sz="900" dirty="0"/>
              <a:t>Swivel seats -  vinyl upholstered folding swivel seat on solid pedestal (x2)</a:t>
            </a:r>
          </a:p>
          <a:p>
            <a:pPr marL="92075" indent="-92075">
              <a:lnSpc>
                <a:spcPct val="110000"/>
              </a:lnSpc>
              <a:spcBef>
                <a:spcPts val="0"/>
              </a:spcBef>
            </a:pPr>
            <a:r>
              <a:rPr lang="en-US" sz="900" dirty="0"/>
              <a:t>Welded bow &amp; transom eyes with stainless steel inserts</a:t>
            </a:r>
            <a:endParaRPr lang="en-CA" sz="900" dirty="0"/>
          </a:p>
        </p:txBody>
      </p:sp>
      <p:sp>
        <p:nvSpPr>
          <p:cNvPr id="25" name="Content Placeholder 15">
            <a:extLst>
              <a:ext uri="{FF2B5EF4-FFF2-40B4-BE49-F238E27FC236}">
                <a16:creationId xmlns:a16="http://schemas.microsoft.com/office/drawing/2014/main" id="{BC21852E-22A9-057C-D038-4C0A33323DA3}"/>
              </a:ext>
            </a:extLst>
          </p:cNvPr>
          <p:cNvSpPr txBox="1">
            <a:spLocks/>
          </p:cNvSpPr>
          <p:nvPr/>
        </p:nvSpPr>
        <p:spPr>
          <a:xfrm>
            <a:off x="4664272" y="1575131"/>
            <a:ext cx="4119293" cy="4070832"/>
          </a:xfrm>
          <a:prstGeom prst="rect">
            <a:avLst/>
          </a:prstGeom>
        </p:spPr>
        <p:txBody>
          <a:bodyPr vert="horz" lIns="91440" tIns="45720" rIns="91440" bIns="45720" numCol="2"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900" b="1" u="sng" dirty="0"/>
              <a:t>Structural Options</a:t>
            </a:r>
          </a:p>
          <a:p>
            <a:pPr marL="92075" indent="-92075">
              <a:lnSpc>
                <a:spcPct val="100000"/>
              </a:lnSpc>
              <a:spcBef>
                <a:spcPts val="0"/>
              </a:spcBef>
            </a:pPr>
            <a:r>
              <a:rPr lang="en-US" sz="900" dirty="0"/>
              <a:t>Bow railing - tapered, 10" at front (closed), 6“ towards window - upgrade </a:t>
            </a:r>
          </a:p>
          <a:p>
            <a:pPr marL="92075" indent="-92075">
              <a:lnSpc>
                <a:spcPct val="100000"/>
              </a:lnSpc>
              <a:spcBef>
                <a:spcPts val="0"/>
              </a:spcBef>
            </a:pPr>
            <a:r>
              <a:rPr lang="en-US" sz="900" dirty="0"/>
              <a:t>Keel guard on hull bottom</a:t>
            </a:r>
          </a:p>
          <a:p>
            <a:pPr marL="92075" indent="-92075">
              <a:lnSpc>
                <a:spcPct val="100000"/>
              </a:lnSpc>
              <a:spcBef>
                <a:spcPts val="0"/>
              </a:spcBef>
            </a:pPr>
            <a:r>
              <a:rPr lang="en-US" sz="900" dirty="0"/>
              <a:t>Self-bailing recessed bow compartment</a:t>
            </a:r>
          </a:p>
          <a:p>
            <a:pPr marL="92075" indent="-92075">
              <a:lnSpc>
                <a:spcPct val="100000"/>
              </a:lnSpc>
              <a:spcBef>
                <a:spcPts val="0"/>
              </a:spcBef>
            </a:pPr>
            <a:r>
              <a:rPr lang="en-US" sz="900" dirty="0"/>
              <a:t>Side steps - fixed/welded to rod tray (side gunnel) (x2)</a:t>
            </a:r>
          </a:p>
          <a:p>
            <a:pPr marL="92075" indent="-92075" algn="ctr">
              <a:lnSpc>
                <a:spcPct val="100000"/>
              </a:lnSpc>
              <a:spcBef>
                <a:spcPts val="600"/>
              </a:spcBef>
              <a:buNone/>
            </a:pPr>
            <a:r>
              <a:rPr lang="en-US" sz="900" b="1" u="sng" dirty="0"/>
              <a:t>Canvas, Seating &amp; Upholstery</a:t>
            </a:r>
          </a:p>
          <a:p>
            <a:pPr marL="92075" indent="-92075">
              <a:lnSpc>
                <a:spcPct val="100000"/>
              </a:lnSpc>
              <a:spcBef>
                <a:spcPts val="0"/>
              </a:spcBef>
            </a:pPr>
            <a:r>
              <a:rPr lang="en-US" sz="900" dirty="0"/>
              <a:t>Bench seat cushions &amp; backrests (x2)</a:t>
            </a:r>
          </a:p>
          <a:p>
            <a:pPr marL="92075" indent="-92075">
              <a:lnSpc>
                <a:spcPct val="100000"/>
              </a:lnSpc>
              <a:spcBef>
                <a:spcPts val="0"/>
              </a:spcBef>
            </a:pPr>
            <a:r>
              <a:rPr lang="en-US" sz="900" dirty="0"/>
              <a:t>Cover (canvas) for battery storage compartment</a:t>
            </a:r>
          </a:p>
          <a:p>
            <a:pPr marL="92075" indent="-92075">
              <a:lnSpc>
                <a:spcPct val="100000"/>
              </a:lnSpc>
              <a:spcBef>
                <a:spcPts val="0"/>
              </a:spcBef>
            </a:pPr>
            <a:r>
              <a:rPr lang="en-CA" sz="900" dirty="0"/>
              <a:t>Drop curtain </a:t>
            </a:r>
          </a:p>
          <a:p>
            <a:pPr marL="92075" indent="-92075">
              <a:lnSpc>
                <a:spcPct val="100000"/>
              </a:lnSpc>
              <a:spcBef>
                <a:spcPts val="0"/>
              </a:spcBef>
            </a:pPr>
            <a:r>
              <a:rPr lang="en-CA" sz="900" dirty="0"/>
              <a:t>Pedestal upgrade to Back-Saver pedestals (x2)</a:t>
            </a:r>
          </a:p>
          <a:p>
            <a:pPr marL="92075" indent="-92075">
              <a:lnSpc>
                <a:spcPct val="100000"/>
              </a:lnSpc>
              <a:spcBef>
                <a:spcPts val="0"/>
              </a:spcBef>
            </a:pPr>
            <a:r>
              <a:rPr lang="en-CA" sz="900" dirty="0"/>
              <a:t>Seat upgrade to Barry Marine vinyl-upholstered seat (S) x 2</a:t>
            </a:r>
          </a:p>
          <a:p>
            <a:pPr marL="92075" indent="-92075">
              <a:lnSpc>
                <a:spcPct val="100000"/>
              </a:lnSpc>
              <a:spcBef>
                <a:spcPts val="0"/>
              </a:spcBef>
            </a:pPr>
            <a:r>
              <a:rPr lang="en-US" sz="900" dirty="0"/>
              <a:t>Dash mat - anti-slip, black (per sq ft)</a:t>
            </a:r>
            <a:endParaRPr lang="en-CA" sz="900" dirty="0"/>
          </a:p>
          <a:p>
            <a:pPr marL="92075" indent="-92075" algn="ctr">
              <a:lnSpc>
                <a:spcPct val="100000"/>
              </a:lnSpc>
              <a:spcBef>
                <a:spcPts val="600"/>
              </a:spcBef>
              <a:buNone/>
            </a:pPr>
            <a:r>
              <a:rPr lang="en-CA" sz="900" b="1" u="sng" dirty="0"/>
              <a:t>Electrical &amp; Lighting Options</a:t>
            </a:r>
          </a:p>
          <a:p>
            <a:pPr marL="92075" indent="-92075">
              <a:lnSpc>
                <a:spcPct val="100000"/>
              </a:lnSpc>
              <a:spcBef>
                <a:spcPts val="0"/>
              </a:spcBef>
            </a:pPr>
            <a:r>
              <a:rPr lang="en-US" sz="900" dirty="0"/>
              <a:t>12 V power socket with USB port &amp; LED light </a:t>
            </a:r>
            <a:endParaRPr lang="en-CA" sz="900" dirty="0"/>
          </a:p>
          <a:p>
            <a:pPr marL="92075" indent="-92075">
              <a:lnSpc>
                <a:spcPct val="100000"/>
              </a:lnSpc>
              <a:spcBef>
                <a:spcPts val="0"/>
              </a:spcBef>
            </a:pPr>
            <a:r>
              <a:rPr lang="en-US" sz="900" dirty="0"/>
              <a:t>Horn - single compact (stainless steel)</a:t>
            </a:r>
          </a:p>
          <a:p>
            <a:pPr marL="92075" indent="-92075">
              <a:lnSpc>
                <a:spcPct val="100000"/>
              </a:lnSpc>
              <a:spcBef>
                <a:spcPts val="0"/>
              </a:spcBef>
            </a:pPr>
            <a:r>
              <a:rPr lang="en-US" sz="900" dirty="0"/>
              <a:t>Light - (red &amp; white dome-style) in cabin, vee berth or head </a:t>
            </a:r>
          </a:p>
          <a:p>
            <a:pPr marL="92075" indent="-92075">
              <a:lnSpc>
                <a:spcPct val="100000"/>
              </a:lnSpc>
              <a:spcBef>
                <a:spcPts val="0"/>
              </a:spcBef>
            </a:pPr>
            <a:r>
              <a:rPr lang="en-US" sz="900" dirty="0"/>
              <a:t>Light - cockpit light (LED) in welded housing</a:t>
            </a:r>
          </a:p>
          <a:p>
            <a:pPr marL="92075" indent="-92075">
              <a:lnSpc>
                <a:spcPct val="100000"/>
              </a:lnSpc>
              <a:spcBef>
                <a:spcPts val="0"/>
              </a:spcBef>
            </a:pPr>
            <a:r>
              <a:rPr lang="en-CA" sz="900" dirty="0"/>
              <a:t>Scotty electric receptacles (x2)</a:t>
            </a:r>
          </a:p>
          <a:p>
            <a:pPr marL="92075" indent="-92075">
              <a:lnSpc>
                <a:spcPct val="100000"/>
              </a:lnSpc>
              <a:spcBef>
                <a:spcPts val="0"/>
              </a:spcBef>
            </a:pPr>
            <a:r>
              <a:rPr lang="en-CA" sz="900" dirty="0"/>
              <a:t>Wiper - </a:t>
            </a:r>
            <a:r>
              <a:rPr lang="en-US" sz="900" dirty="0"/>
              <a:t>(passenger) heavy duty self-parking electric wiper with switch</a:t>
            </a:r>
          </a:p>
          <a:p>
            <a:pPr marL="92075" indent="-92075" algn="ctr">
              <a:lnSpc>
                <a:spcPct val="100000"/>
              </a:lnSpc>
              <a:spcBef>
                <a:spcPts val="600"/>
              </a:spcBef>
              <a:buNone/>
            </a:pPr>
            <a:r>
              <a:rPr lang="en-CA" sz="900" b="1" u="sng" dirty="0"/>
              <a:t>Navigational &amp; Electronic Options</a:t>
            </a:r>
          </a:p>
          <a:p>
            <a:pPr marL="92075" indent="-92075">
              <a:lnSpc>
                <a:spcPct val="100000"/>
              </a:lnSpc>
              <a:spcBef>
                <a:spcPts val="0"/>
              </a:spcBef>
            </a:pPr>
            <a:r>
              <a:rPr lang="en-CA" sz="900" dirty="0"/>
              <a:t>Compass - surface mount</a:t>
            </a:r>
          </a:p>
          <a:p>
            <a:pPr marL="92075" indent="-92075">
              <a:lnSpc>
                <a:spcPct val="100000"/>
              </a:lnSpc>
              <a:spcBef>
                <a:spcPts val="0"/>
              </a:spcBef>
            </a:pPr>
            <a:r>
              <a:rPr lang="en-US" sz="900" dirty="0"/>
              <a:t>VHF - Standard Horizon GX1400GB with GPS, DSC incl. stainless steel mount &amp; antenna (GPS ability requires external GPS)</a:t>
            </a:r>
          </a:p>
          <a:p>
            <a:pPr marL="92075" indent="-92075" algn="ctr">
              <a:lnSpc>
                <a:spcPct val="100000"/>
              </a:lnSpc>
              <a:spcBef>
                <a:spcPts val="600"/>
              </a:spcBef>
              <a:buNone/>
            </a:pPr>
            <a:r>
              <a:rPr lang="en-US" sz="900" b="1" u="sng" dirty="0"/>
              <a:t>Paint &amp; Decal Options</a:t>
            </a:r>
          </a:p>
          <a:p>
            <a:pPr marL="92075" indent="-92075">
              <a:lnSpc>
                <a:spcPct val="100000"/>
              </a:lnSpc>
              <a:spcBef>
                <a:spcPts val="0"/>
              </a:spcBef>
            </a:pPr>
            <a:r>
              <a:rPr lang="en-US" sz="900" dirty="0"/>
              <a:t>Non skid strips on gunnels </a:t>
            </a:r>
          </a:p>
          <a:p>
            <a:pPr marL="92075" indent="-92075">
              <a:lnSpc>
                <a:spcPct val="100000"/>
              </a:lnSpc>
              <a:spcBef>
                <a:spcPts val="0"/>
              </a:spcBef>
            </a:pPr>
            <a:r>
              <a:rPr lang="en-US" sz="900" dirty="0"/>
              <a:t>Shark Hide clear coat protection on hull sides and transom</a:t>
            </a:r>
          </a:p>
          <a:p>
            <a:pPr marL="92075" indent="-92075">
              <a:lnSpc>
                <a:spcPct val="100000"/>
              </a:lnSpc>
              <a:spcBef>
                <a:spcPts val="0"/>
              </a:spcBef>
            </a:pPr>
            <a:r>
              <a:rPr lang="en-US" sz="900" dirty="0" err="1"/>
              <a:t>Zolatone</a:t>
            </a:r>
            <a:r>
              <a:rPr lang="en-US" sz="900" dirty="0"/>
              <a:t> paint with clear coat on hard top interior, cockpit &amp; exterior (Greystone)</a:t>
            </a:r>
          </a:p>
          <a:p>
            <a:pPr marL="92075" indent="-92075" algn="ctr">
              <a:lnSpc>
                <a:spcPct val="100000"/>
              </a:lnSpc>
              <a:spcBef>
                <a:spcPts val="600"/>
              </a:spcBef>
              <a:buNone/>
            </a:pPr>
            <a:r>
              <a:rPr lang="en-US" sz="900" b="1" u="sng" dirty="0"/>
              <a:t>Trailer</a:t>
            </a:r>
            <a:endParaRPr lang="en-US" sz="900" dirty="0"/>
          </a:p>
          <a:p>
            <a:pPr marL="92075" indent="-92075">
              <a:lnSpc>
                <a:spcPct val="100000"/>
              </a:lnSpc>
              <a:spcBef>
                <a:spcPts val="0"/>
              </a:spcBef>
            </a:pPr>
            <a:r>
              <a:rPr lang="en-CA" sz="900" dirty="0"/>
              <a:t>Make: Roadrunner  Model: #2500 Single axle, bunk trailer, with disc brakes, LED lights, and Loading guides – vertical goal post style</a:t>
            </a:r>
          </a:p>
          <a:p>
            <a:pPr marL="0" indent="0" algn="ctr">
              <a:lnSpc>
                <a:spcPct val="100000"/>
              </a:lnSpc>
              <a:spcBef>
                <a:spcPts val="600"/>
              </a:spcBef>
              <a:buNone/>
            </a:pPr>
            <a:r>
              <a:rPr lang="en-CA" sz="900" b="1" u="sng" dirty="0"/>
              <a:t>Power &amp; Steering Options:</a:t>
            </a:r>
          </a:p>
          <a:p>
            <a:pPr marL="0" indent="0" algn="ctr">
              <a:lnSpc>
                <a:spcPct val="100000"/>
              </a:lnSpc>
              <a:spcBef>
                <a:spcPts val="0"/>
              </a:spcBef>
              <a:buNone/>
            </a:pPr>
            <a:r>
              <a:rPr lang="en-CA" sz="900" b="1" dirty="0">
                <a:solidFill>
                  <a:srgbClr val="0070C0"/>
                </a:solidFill>
              </a:rPr>
              <a:t> YAMAHA OR MERCURY </a:t>
            </a:r>
          </a:p>
          <a:p>
            <a:pPr marL="0" indent="0" algn="ctr">
              <a:lnSpc>
                <a:spcPct val="100000"/>
              </a:lnSpc>
              <a:spcBef>
                <a:spcPts val="0"/>
              </a:spcBef>
              <a:buNone/>
            </a:pPr>
            <a:r>
              <a:rPr lang="en-CA" sz="900" dirty="0">
                <a:solidFill>
                  <a:srgbClr val="0070C0"/>
                </a:solidFill>
              </a:rPr>
              <a:t>(Limited availability)</a:t>
            </a:r>
          </a:p>
          <a:p>
            <a:pPr marL="0" indent="0" algn="ctr">
              <a:lnSpc>
                <a:spcPct val="100000"/>
              </a:lnSpc>
              <a:spcBef>
                <a:spcPts val="600"/>
              </a:spcBef>
              <a:buNone/>
            </a:pPr>
            <a:endParaRPr lang="en-CA" sz="900" dirty="0"/>
          </a:p>
          <a:p>
            <a:pPr marL="0" indent="0" algn="ctr">
              <a:lnSpc>
                <a:spcPct val="100000"/>
              </a:lnSpc>
              <a:spcBef>
                <a:spcPts val="0"/>
              </a:spcBef>
              <a:buNone/>
            </a:pPr>
            <a:r>
              <a:rPr lang="en-CA" sz="900" dirty="0" err="1"/>
              <a:t>Chartplotters</a:t>
            </a:r>
            <a:r>
              <a:rPr lang="en-CA" sz="900" dirty="0"/>
              <a:t> available.</a:t>
            </a:r>
          </a:p>
          <a:p>
            <a:pPr marL="0" indent="0" algn="ctr">
              <a:lnSpc>
                <a:spcPct val="100000"/>
              </a:lnSpc>
              <a:spcBef>
                <a:spcPts val="0"/>
              </a:spcBef>
              <a:buNone/>
            </a:pPr>
            <a:r>
              <a:rPr lang="en-CA" sz="900" dirty="0"/>
              <a:t>Transom-mounted swim ladders available.</a:t>
            </a:r>
          </a:p>
          <a:p>
            <a:pPr marL="0" indent="0" algn="ctr">
              <a:lnSpc>
                <a:spcPct val="100000"/>
              </a:lnSpc>
              <a:spcBef>
                <a:spcPts val="600"/>
              </a:spcBef>
              <a:buNone/>
            </a:pPr>
            <a:r>
              <a:rPr lang="en-CA" sz="900" dirty="0"/>
              <a:t>E&amp;OE</a:t>
            </a:r>
          </a:p>
        </p:txBody>
      </p:sp>
      <p:sp>
        <p:nvSpPr>
          <p:cNvPr id="29" name="Text Placeholder 7">
            <a:extLst>
              <a:ext uri="{FF2B5EF4-FFF2-40B4-BE49-F238E27FC236}">
                <a16:creationId xmlns:a16="http://schemas.microsoft.com/office/drawing/2014/main" id="{410CC087-2030-37DC-7EA1-68E1685AC7C5}"/>
              </a:ext>
            </a:extLst>
          </p:cNvPr>
          <p:cNvSpPr txBox="1">
            <a:spLocks/>
          </p:cNvSpPr>
          <p:nvPr/>
        </p:nvSpPr>
        <p:spPr>
          <a:xfrm>
            <a:off x="4704028" y="5700406"/>
            <a:ext cx="4119293" cy="958812"/>
          </a:xfrm>
          <a:prstGeom prst="rect">
            <a:avLst/>
          </a:prstGeom>
          <a:solidFill>
            <a:schemeClr val="accent4">
              <a:lumMod val="20000"/>
              <a:lumOff val="80000"/>
            </a:schemeClr>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CA" sz="1100" dirty="0">
                <a:solidFill>
                  <a:srgbClr val="0070C0"/>
                </a:solidFill>
              </a:rPr>
              <a:t>For the month of June 2023 only, with the purchase of one of these Race Rocks (#1368, 1369, 1370, or 1372), we’ll throw in the net holder and a pair of bolt on rod holders for free!</a:t>
            </a:r>
          </a:p>
          <a:p>
            <a:pPr marL="0" indent="0" algn="ctr">
              <a:lnSpc>
                <a:spcPct val="100000"/>
              </a:lnSpc>
              <a:spcBef>
                <a:spcPts val="0"/>
              </a:spcBef>
              <a:buNone/>
            </a:pPr>
            <a:r>
              <a:rPr lang="en-CA" sz="1100" b="1" dirty="0">
                <a:solidFill>
                  <a:srgbClr val="0070C0"/>
                </a:solidFill>
              </a:rPr>
              <a:t>Call us today! TEL: 250-642-5300 </a:t>
            </a:r>
            <a:r>
              <a:rPr lang="en-CA" sz="1100" b="1" dirty="0" err="1">
                <a:solidFill>
                  <a:srgbClr val="0070C0"/>
                </a:solidFill>
              </a:rPr>
              <a:t>ext</a:t>
            </a:r>
            <a:r>
              <a:rPr lang="en-CA" sz="1100" b="1" dirty="0">
                <a:solidFill>
                  <a:srgbClr val="0070C0"/>
                </a:solidFill>
              </a:rPr>
              <a:t> 103</a:t>
            </a:r>
          </a:p>
          <a:p>
            <a:pPr marL="0" indent="0" algn="ctr">
              <a:lnSpc>
                <a:spcPct val="100000"/>
              </a:lnSpc>
              <a:spcBef>
                <a:spcPts val="0"/>
              </a:spcBef>
              <a:buNone/>
            </a:pPr>
            <a:r>
              <a:rPr lang="en-CA" sz="1100" b="1" dirty="0">
                <a:solidFill>
                  <a:srgbClr val="0070C0"/>
                </a:solidFill>
              </a:rPr>
              <a:t>Email: info@silverstreakboats.com</a:t>
            </a:r>
          </a:p>
          <a:p>
            <a:pPr marL="0" indent="0" algn="ctr">
              <a:buFont typeface="Arial" panose="020B0604020202020204" pitchFamily="34" charset="0"/>
              <a:buNone/>
            </a:pPr>
            <a:endParaRPr lang="en-US" sz="1200" dirty="0"/>
          </a:p>
        </p:txBody>
      </p:sp>
    </p:spTree>
    <p:extLst>
      <p:ext uri="{BB962C8B-B14F-4D97-AF65-F5344CB8AC3E}">
        <p14:creationId xmlns:p14="http://schemas.microsoft.com/office/powerpoint/2010/main" val="26813374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2A13AB7-8E7D-06E3-88CA-D7154EF3F460}"/>
              </a:ext>
            </a:extLst>
          </p:cNvPr>
          <p:cNvPicPr>
            <a:picLocks noChangeAspect="1"/>
          </p:cNvPicPr>
          <p:nvPr/>
        </p:nvPicPr>
        <p:blipFill rotWithShape="1">
          <a:blip r:embed="rId2">
            <a:extLst>
              <a:ext uri="{28A0092B-C50C-407E-A947-70E740481C1C}">
                <a14:useLocalDpi xmlns:a14="http://schemas.microsoft.com/office/drawing/2010/main" val="0"/>
              </a:ext>
            </a:extLst>
          </a:blip>
          <a:srcRect b="11398"/>
          <a:stretch/>
        </p:blipFill>
        <p:spPr>
          <a:xfrm>
            <a:off x="158301" y="1088320"/>
            <a:ext cx="5874312" cy="3247860"/>
          </a:xfrm>
          <a:prstGeom prst="rect">
            <a:avLst/>
          </a:prstGeom>
        </p:spPr>
      </p:pic>
      <p:pic>
        <p:nvPicPr>
          <p:cNvPr id="8" name="Picture 7">
            <a:extLst>
              <a:ext uri="{FF2B5EF4-FFF2-40B4-BE49-F238E27FC236}">
                <a16:creationId xmlns:a16="http://schemas.microsoft.com/office/drawing/2014/main" id="{7FA1F242-27C2-8EE6-B6F1-394C7ACFC1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240" y="4390855"/>
            <a:ext cx="2880000" cy="2160000"/>
          </a:xfrm>
          <a:prstGeom prst="rect">
            <a:avLst/>
          </a:prstGeom>
        </p:spPr>
      </p:pic>
      <p:pic>
        <p:nvPicPr>
          <p:cNvPr id="12" name="Picture 11">
            <a:extLst>
              <a:ext uri="{FF2B5EF4-FFF2-40B4-BE49-F238E27FC236}">
                <a16:creationId xmlns:a16="http://schemas.microsoft.com/office/drawing/2014/main" id="{D948CF80-BFA7-4A3C-A356-64C46F6254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1519" y="2176180"/>
            <a:ext cx="2880000" cy="2160000"/>
          </a:xfrm>
          <a:prstGeom prst="rect">
            <a:avLst/>
          </a:prstGeom>
        </p:spPr>
      </p:pic>
      <p:pic>
        <p:nvPicPr>
          <p:cNvPr id="14" name="Picture 13">
            <a:extLst>
              <a:ext uri="{FF2B5EF4-FFF2-40B4-BE49-F238E27FC236}">
                <a16:creationId xmlns:a16="http://schemas.microsoft.com/office/drawing/2014/main" id="{75D3499E-A1A4-4837-B000-1456D7EBE6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2674" y="4390855"/>
            <a:ext cx="2880000" cy="2160000"/>
          </a:xfrm>
          <a:prstGeom prst="rect">
            <a:avLst/>
          </a:prstGeom>
        </p:spPr>
      </p:pic>
      <p:pic>
        <p:nvPicPr>
          <p:cNvPr id="16" name="Picture 15">
            <a:extLst>
              <a:ext uri="{FF2B5EF4-FFF2-40B4-BE49-F238E27FC236}">
                <a16:creationId xmlns:a16="http://schemas.microsoft.com/office/drawing/2014/main" id="{3C0D72E2-D247-16EF-40C7-47C643C2D6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81519" y="4390855"/>
            <a:ext cx="2880000" cy="2160000"/>
          </a:xfrm>
          <a:prstGeom prst="rect">
            <a:avLst/>
          </a:prstGeom>
        </p:spPr>
      </p:pic>
      <p:pic>
        <p:nvPicPr>
          <p:cNvPr id="19" name="Picture 18" descr="logo-silverstreak">
            <a:extLst>
              <a:ext uri="{FF2B5EF4-FFF2-40B4-BE49-F238E27FC236}">
                <a16:creationId xmlns:a16="http://schemas.microsoft.com/office/drawing/2014/main" id="{688E373C-40D7-65DE-4371-52D804B3009E}"/>
              </a:ext>
            </a:extLst>
          </p:cNvPr>
          <p:cNvPicPr>
            <a:picLocks noChangeAspect="1"/>
          </p:cNvPicPr>
          <p:nvPr/>
        </p:nvPicPr>
        <p:blipFill>
          <a:blip r:embed="rId7" cstate="print"/>
          <a:srcRect/>
          <a:stretch>
            <a:fillRect/>
          </a:stretch>
        </p:blipFill>
        <p:spPr bwMode="auto">
          <a:xfrm>
            <a:off x="295607" y="453387"/>
            <a:ext cx="2752633" cy="483890"/>
          </a:xfrm>
          <a:prstGeom prst="rect">
            <a:avLst/>
          </a:prstGeom>
          <a:noFill/>
          <a:ln w="9525">
            <a:noFill/>
            <a:miter lim="800000"/>
            <a:headEnd/>
            <a:tailEnd/>
          </a:ln>
        </p:spPr>
      </p:pic>
      <p:sp>
        <p:nvSpPr>
          <p:cNvPr id="21" name="TextBox 20">
            <a:extLst>
              <a:ext uri="{FF2B5EF4-FFF2-40B4-BE49-F238E27FC236}">
                <a16:creationId xmlns:a16="http://schemas.microsoft.com/office/drawing/2014/main" id="{E64E4985-48D3-23D0-9A28-0D7E5AE667FF}"/>
              </a:ext>
            </a:extLst>
          </p:cNvPr>
          <p:cNvSpPr txBox="1"/>
          <p:nvPr/>
        </p:nvSpPr>
        <p:spPr>
          <a:xfrm>
            <a:off x="6123683" y="1107648"/>
            <a:ext cx="2880000" cy="969496"/>
          </a:xfrm>
          <a:prstGeom prst="rect">
            <a:avLst/>
          </a:prstGeom>
          <a:noFill/>
        </p:spPr>
        <p:txBody>
          <a:bodyPr wrap="square">
            <a:spAutoFit/>
          </a:bodyPr>
          <a:lstStyle/>
          <a:p>
            <a:pPr algn="ctr"/>
            <a:r>
              <a:rPr lang="en-CA" sz="1200" dirty="0">
                <a:solidFill>
                  <a:schemeClr val="tx1"/>
                </a:solidFill>
                <a:latin typeface="Halvett" panose="00000700000000000000" pitchFamily="2" charset="0"/>
              </a:rPr>
              <a:t>CALL or EMAIL FOR PRICING</a:t>
            </a:r>
          </a:p>
          <a:p>
            <a:pPr algn="ctr"/>
            <a:r>
              <a:rPr lang="en-CA" sz="1200" dirty="0">
                <a:solidFill>
                  <a:schemeClr val="tx1"/>
                </a:solidFill>
                <a:latin typeface="Halvett" panose="00000700000000000000" pitchFamily="2" charset="0"/>
              </a:rPr>
              <a:t>TEL: 250-642-5300 ext. 103</a:t>
            </a:r>
          </a:p>
          <a:p>
            <a:pPr algn="ctr"/>
            <a:r>
              <a:rPr lang="en-CA" sz="1200" dirty="0">
                <a:latin typeface="Halvett" panose="00000700000000000000" pitchFamily="2" charset="0"/>
                <a:hlinkClick r:id="rId8"/>
              </a:rPr>
              <a:t>info@silverstreakboats.com</a:t>
            </a:r>
            <a:endParaRPr lang="en-CA" sz="1200" dirty="0">
              <a:latin typeface="Halvett" panose="00000700000000000000" pitchFamily="2" charset="0"/>
            </a:endParaRPr>
          </a:p>
          <a:p>
            <a:pPr algn="ctr"/>
            <a:r>
              <a:rPr lang="en-CA" sz="1200" dirty="0">
                <a:solidFill>
                  <a:schemeClr val="tx1"/>
                </a:solidFill>
                <a:latin typeface="Halvett" panose="00000700000000000000" pitchFamily="2" charset="0"/>
                <a:hlinkClick r:id="rId9"/>
              </a:rPr>
              <a:t>www.silverstreakboats.com</a:t>
            </a:r>
            <a:endParaRPr lang="en-CA" sz="1200" dirty="0">
              <a:solidFill>
                <a:schemeClr val="tx1"/>
              </a:solidFill>
              <a:latin typeface="Halvett" panose="00000700000000000000" pitchFamily="2" charset="0"/>
            </a:endParaRPr>
          </a:p>
          <a:p>
            <a:pPr algn="ctr"/>
            <a:r>
              <a:rPr lang="en-CA" sz="900" dirty="0">
                <a:latin typeface="Halvett" panose="00000700000000000000" pitchFamily="2" charset="0"/>
              </a:rPr>
              <a:t>(OPEN MON-FRI 8:00 -4.30)</a:t>
            </a:r>
            <a:endParaRPr lang="en-CA" sz="900" dirty="0">
              <a:solidFill>
                <a:schemeClr val="tx1"/>
              </a:solidFill>
              <a:latin typeface="Halvett" panose="00000700000000000000" pitchFamily="2" charset="0"/>
            </a:endParaRPr>
          </a:p>
        </p:txBody>
      </p:sp>
      <p:sp>
        <p:nvSpPr>
          <p:cNvPr id="24" name="AutoShape 71">
            <a:extLst>
              <a:ext uri="{FF2B5EF4-FFF2-40B4-BE49-F238E27FC236}">
                <a16:creationId xmlns:a16="http://schemas.microsoft.com/office/drawing/2014/main" id="{37D13C56-DA8D-6CA1-E58F-0BFA24A90AE1}"/>
              </a:ext>
            </a:extLst>
          </p:cNvPr>
          <p:cNvSpPr>
            <a:spLocks noChangeArrowheads="1" noChangeShapeType="1"/>
          </p:cNvSpPr>
          <p:nvPr/>
        </p:nvSpPr>
        <p:spPr bwMode="auto">
          <a:xfrm>
            <a:off x="3307836" y="453387"/>
            <a:ext cx="5555973" cy="549062"/>
          </a:xfrm>
          <a:prstGeom prst="roundRect">
            <a:avLst>
              <a:gd name="adj" fmla="val 50000"/>
            </a:avLst>
          </a:prstGeom>
          <a:solidFill>
            <a:srgbClr val="000000"/>
          </a:solidFill>
          <a:ln w="0" algn="in">
            <a:solidFill>
              <a:srgbClr val="548DD4"/>
            </a:solidFill>
            <a:round/>
            <a:headEnd/>
            <a:tailEnd/>
          </a:ln>
          <a:effectLst/>
          <a:extLs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a:r>
              <a:rPr lang="en-US" sz="2000" dirty="0">
                <a:solidFill>
                  <a:srgbClr val="FFFF00"/>
                </a:solidFill>
                <a:latin typeface="Eras Bold ITC" panose="020B0907030504020204" pitchFamily="34" charset="0"/>
              </a:rPr>
              <a:t>2023</a:t>
            </a:r>
            <a:r>
              <a:rPr lang="en-US" sz="2000" dirty="0">
                <a:solidFill>
                  <a:schemeClr val="bg1"/>
                </a:solidFill>
                <a:latin typeface="Eras Bold ITC" panose="020B0907030504020204" pitchFamily="34" charset="0"/>
              </a:rPr>
              <a:t>   18’-0” RACE ROCKS HARD TOP</a:t>
            </a:r>
            <a:endParaRPr lang="en-CA" sz="2000" dirty="0">
              <a:solidFill>
                <a:schemeClr val="bg1"/>
              </a:solidFill>
              <a:latin typeface="Eras Bold ITC" panose="020B0907030504020204" pitchFamily="34" charset="0"/>
            </a:endParaRPr>
          </a:p>
        </p:txBody>
      </p:sp>
      <p:pic>
        <p:nvPicPr>
          <p:cNvPr id="23" name="Picture 22">
            <a:extLst>
              <a:ext uri="{FF2B5EF4-FFF2-40B4-BE49-F238E27FC236}">
                <a16:creationId xmlns:a16="http://schemas.microsoft.com/office/drawing/2014/main" id="{8FCB909C-C622-E559-9B9A-A059DB6FC16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31510" y="137641"/>
            <a:ext cx="1532299" cy="402642"/>
          </a:xfrm>
          <a:prstGeom prst="rect">
            <a:avLst/>
          </a:prstGeom>
        </p:spPr>
      </p:pic>
    </p:spTree>
    <p:extLst>
      <p:ext uri="{BB962C8B-B14F-4D97-AF65-F5344CB8AC3E}">
        <p14:creationId xmlns:p14="http://schemas.microsoft.com/office/powerpoint/2010/main" val="8491543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2">
            <a:extLst>
              <a:ext uri="{FF2B5EF4-FFF2-40B4-BE49-F238E27FC236}">
                <a16:creationId xmlns:a16="http://schemas.microsoft.com/office/drawing/2014/main" id="{6266B658-96C4-1649-1CDD-6E935AF2E9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32468" y="4372391"/>
            <a:ext cx="3132000" cy="2349474"/>
          </a:xfrm>
          <a:prstGeom prst="rect">
            <a:avLst/>
          </a:prstGeom>
        </p:spPr>
      </p:pic>
      <p:pic>
        <p:nvPicPr>
          <p:cNvPr id="4" name="Picture 3">
            <a:extLst>
              <a:ext uri="{FF2B5EF4-FFF2-40B4-BE49-F238E27FC236}">
                <a16:creationId xmlns:a16="http://schemas.microsoft.com/office/drawing/2014/main" id="{FCB40981-B14A-0894-6A7D-DF96AA4C385B}"/>
              </a:ext>
            </a:extLst>
          </p:cNvPr>
          <p:cNvPicPr>
            <a:picLocks noChangeAspect="1"/>
          </p:cNvPicPr>
          <p:nvPr/>
        </p:nvPicPr>
        <p:blipFill rotWithShape="1">
          <a:blip r:embed="rId3">
            <a:extLst>
              <a:ext uri="{28A0092B-C50C-407E-A947-70E740481C1C}">
                <a14:useLocalDpi xmlns:a14="http://schemas.microsoft.com/office/drawing/2010/main" val="0"/>
              </a:ext>
            </a:extLst>
          </a:blip>
          <a:srcRect l="29839" r="13700"/>
          <a:stretch/>
        </p:blipFill>
        <p:spPr>
          <a:xfrm rot="5400000">
            <a:off x="591932" y="2155343"/>
            <a:ext cx="2520000" cy="3347450"/>
          </a:xfrm>
          <a:prstGeom prst="rect">
            <a:avLst/>
          </a:prstGeom>
        </p:spPr>
      </p:pic>
      <p:pic>
        <p:nvPicPr>
          <p:cNvPr id="18" name="Picture 17">
            <a:extLst>
              <a:ext uri="{FF2B5EF4-FFF2-40B4-BE49-F238E27FC236}">
                <a16:creationId xmlns:a16="http://schemas.microsoft.com/office/drawing/2014/main" id="{084F034E-4B8A-A2CB-A9DB-696D6DFE78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207" y="155548"/>
            <a:ext cx="3382487" cy="2340001"/>
          </a:xfrm>
          <a:prstGeom prst="rect">
            <a:avLst/>
          </a:prstGeom>
        </p:spPr>
      </p:pic>
      <p:pic>
        <p:nvPicPr>
          <p:cNvPr id="19" name="Picture 18">
            <a:extLst>
              <a:ext uri="{FF2B5EF4-FFF2-40B4-BE49-F238E27FC236}">
                <a16:creationId xmlns:a16="http://schemas.microsoft.com/office/drawing/2014/main" id="{A84A5470-0E69-4011-28B9-35272B6189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3285736" y="506549"/>
            <a:ext cx="2808000" cy="2106000"/>
          </a:xfrm>
          <a:prstGeom prst="rect">
            <a:avLst/>
          </a:prstGeom>
        </p:spPr>
      </p:pic>
      <p:pic>
        <p:nvPicPr>
          <p:cNvPr id="20" name="Picture 19">
            <a:extLst>
              <a:ext uri="{FF2B5EF4-FFF2-40B4-BE49-F238E27FC236}">
                <a16:creationId xmlns:a16="http://schemas.microsoft.com/office/drawing/2014/main" id="{E5FB3F95-AE09-F2B6-D823-8F9E6FBB12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5307780" y="677547"/>
            <a:ext cx="4175999" cy="3132000"/>
          </a:xfrm>
          <a:prstGeom prst="rect">
            <a:avLst/>
          </a:prstGeom>
        </p:spPr>
      </p:pic>
      <p:pic>
        <p:nvPicPr>
          <p:cNvPr id="22" name="Picture 21">
            <a:extLst>
              <a:ext uri="{FF2B5EF4-FFF2-40B4-BE49-F238E27FC236}">
                <a16:creationId xmlns:a16="http://schemas.microsoft.com/office/drawing/2014/main" id="{1DBDCEC5-A0B9-57FA-7F9C-5562BD9D54DB}"/>
              </a:ext>
            </a:extLst>
          </p:cNvPr>
          <p:cNvPicPr>
            <a:picLocks noChangeAspect="1"/>
          </p:cNvPicPr>
          <p:nvPr/>
        </p:nvPicPr>
        <p:blipFill rotWithShape="1">
          <a:blip r:embed="rId7">
            <a:extLst>
              <a:ext uri="{28A0092B-C50C-407E-A947-70E740481C1C}">
                <a14:useLocalDpi xmlns:a14="http://schemas.microsoft.com/office/drawing/2010/main" val="0"/>
              </a:ext>
            </a:extLst>
          </a:blip>
          <a:srcRect l="-1" r="42969"/>
          <a:stretch/>
        </p:blipFill>
        <p:spPr>
          <a:xfrm rot="5400000">
            <a:off x="471422" y="4887345"/>
            <a:ext cx="1634716" cy="2149756"/>
          </a:xfrm>
          <a:prstGeom prst="rect">
            <a:avLst/>
          </a:prstGeom>
        </p:spPr>
      </p:pic>
      <p:pic>
        <p:nvPicPr>
          <p:cNvPr id="25" name="Picture 24">
            <a:extLst>
              <a:ext uri="{FF2B5EF4-FFF2-40B4-BE49-F238E27FC236}">
                <a16:creationId xmlns:a16="http://schemas.microsoft.com/office/drawing/2014/main" id="{FAC9714C-7F73-5488-DB23-270DFB169B8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60363" y="3012452"/>
            <a:ext cx="2105901" cy="1579426"/>
          </a:xfrm>
          <a:prstGeom prst="rect">
            <a:avLst/>
          </a:prstGeom>
        </p:spPr>
      </p:pic>
      <p:pic>
        <p:nvPicPr>
          <p:cNvPr id="27" name="Picture 26">
            <a:extLst>
              <a:ext uri="{FF2B5EF4-FFF2-40B4-BE49-F238E27FC236}">
                <a16:creationId xmlns:a16="http://schemas.microsoft.com/office/drawing/2014/main" id="{DF356EE3-D42B-8741-3991-BC9B1B314AF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60363" y="4662345"/>
            <a:ext cx="2105901" cy="2107294"/>
          </a:xfrm>
          <a:prstGeom prst="rect">
            <a:avLst/>
          </a:prstGeom>
        </p:spPr>
      </p:pic>
      <p:sp>
        <p:nvSpPr>
          <p:cNvPr id="28" name="TextBox 27">
            <a:extLst>
              <a:ext uri="{FF2B5EF4-FFF2-40B4-BE49-F238E27FC236}">
                <a16:creationId xmlns:a16="http://schemas.microsoft.com/office/drawing/2014/main" id="{AC627579-D4C2-4827-1B6F-9AD5BFC50623}"/>
              </a:ext>
            </a:extLst>
          </p:cNvPr>
          <p:cNvSpPr txBox="1"/>
          <p:nvPr/>
        </p:nvSpPr>
        <p:spPr>
          <a:xfrm>
            <a:off x="2363658" y="5089068"/>
            <a:ext cx="1472793" cy="1631216"/>
          </a:xfrm>
          <a:prstGeom prst="rect">
            <a:avLst/>
          </a:prstGeom>
          <a:noFill/>
        </p:spPr>
        <p:txBody>
          <a:bodyPr wrap="square" rtlCol="0">
            <a:spAutoFit/>
          </a:bodyPr>
          <a:lstStyle/>
          <a:p>
            <a:r>
              <a:rPr lang="en-US" sz="1000" dirty="0"/>
              <a:t>Different </a:t>
            </a:r>
            <a:r>
              <a:rPr lang="en-US" sz="1000" dirty="0" err="1"/>
              <a:t>colour</a:t>
            </a:r>
            <a:r>
              <a:rPr lang="en-US" sz="1000" dirty="0"/>
              <a:t> combinations for seats.</a:t>
            </a:r>
          </a:p>
          <a:p>
            <a:r>
              <a:rPr lang="en-US" sz="1000" dirty="0"/>
              <a:t>1368&amp;1369 charcoal</a:t>
            </a:r>
          </a:p>
          <a:p>
            <a:r>
              <a:rPr lang="en-US" sz="1000" dirty="0"/>
              <a:t>1370 light grey with black piping swivel seats with black bench cushions</a:t>
            </a:r>
          </a:p>
          <a:p>
            <a:r>
              <a:rPr lang="en-US" sz="1000" dirty="0"/>
              <a:t>1372 light grey with black piping for seats and benches</a:t>
            </a:r>
            <a:endParaRPr lang="en-CA" sz="1000" dirty="0"/>
          </a:p>
        </p:txBody>
      </p:sp>
    </p:spTree>
    <p:extLst>
      <p:ext uri="{BB962C8B-B14F-4D97-AF65-F5344CB8AC3E}">
        <p14:creationId xmlns:p14="http://schemas.microsoft.com/office/powerpoint/2010/main" val="405980962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311</TotalTime>
  <Words>818</Words>
  <Application>Microsoft Office PowerPoint</Application>
  <PresentationFormat>Letter Paper (8.5x11 in)</PresentationFormat>
  <Paragraphs>92</Paragraphs>
  <Slides>4</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vt:i4>
      </vt:variant>
    </vt:vector>
  </HeadingPairs>
  <TitlesOfParts>
    <vt:vector size="11" baseType="lpstr">
      <vt:lpstr>Arial</vt:lpstr>
      <vt:lpstr>Calibri</vt:lpstr>
      <vt:lpstr>Calibri Light</vt:lpstr>
      <vt:lpstr>Cambria</vt:lpstr>
      <vt:lpstr>Eras Bold ITC</vt:lpstr>
      <vt:lpstr>Halvett</vt:lpstr>
      <vt:lpstr>Office Theme</vt:lpstr>
      <vt:lpstr>PowerPoint Presentation</vt:lpstr>
      <vt:lpstr>18’-0 RACE ROCKS HT</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Daria</dc:creator>
  <cp:lastModifiedBy>Daria</cp:lastModifiedBy>
  <cp:revision>15</cp:revision>
  <cp:lastPrinted>2023-06-02T21:49:57Z</cp:lastPrinted>
  <dcterms:created xsi:type="dcterms:W3CDTF">2022-08-08T18:35:43Z</dcterms:created>
  <dcterms:modified xsi:type="dcterms:W3CDTF">2023-06-02T22:04:30Z</dcterms:modified>
</cp:coreProperties>
</file>